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2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ru-RU"/>
    </a:defPPr>
    <a:lvl1pPr marL="0" algn="l" defTabSz="957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77" algn="l" defTabSz="957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753" algn="l" defTabSz="957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629" algn="l" defTabSz="957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506" algn="l" defTabSz="957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383" algn="l" defTabSz="957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259" algn="l" defTabSz="957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135" algn="l" defTabSz="957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012" algn="l" defTabSz="957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698" y="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2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2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90"/>
            <a:ext cx="5829300" cy="216693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5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3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2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1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0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5"/>
            <a:ext cx="3028950" cy="653750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5"/>
            <a:ext cx="3028950" cy="653750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3" y="2217385"/>
            <a:ext cx="303014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77" indent="0">
              <a:buNone/>
              <a:defRPr sz="2100" b="1"/>
            </a:lvl2pPr>
            <a:lvl3pPr marL="957753" indent="0">
              <a:buNone/>
              <a:defRPr sz="1900" b="1"/>
            </a:lvl3pPr>
            <a:lvl4pPr marL="1436629" indent="0">
              <a:buNone/>
              <a:defRPr sz="1700" b="1"/>
            </a:lvl4pPr>
            <a:lvl5pPr marL="1915506" indent="0">
              <a:buNone/>
              <a:defRPr sz="1700" b="1"/>
            </a:lvl5pPr>
            <a:lvl6pPr marL="2394383" indent="0">
              <a:buNone/>
              <a:defRPr sz="1700" b="1"/>
            </a:lvl6pPr>
            <a:lvl7pPr marL="2873259" indent="0">
              <a:buNone/>
              <a:defRPr sz="1700" b="1"/>
            </a:lvl7pPr>
            <a:lvl8pPr marL="3352135" indent="0">
              <a:buNone/>
              <a:defRPr sz="1700" b="1"/>
            </a:lvl8pPr>
            <a:lvl9pPr marL="383101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3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77" indent="0">
              <a:buNone/>
              <a:defRPr sz="2100" b="1"/>
            </a:lvl2pPr>
            <a:lvl3pPr marL="957753" indent="0">
              <a:buNone/>
              <a:defRPr sz="1900" b="1"/>
            </a:lvl3pPr>
            <a:lvl4pPr marL="1436629" indent="0">
              <a:buNone/>
              <a:defRPr sz="1700" b="1"/>
            </a:lvl4pPr>
            <a:lvl5pPr marL="1915506" indent="0">
              <a:buNone/>
              <a:defRPr sz="1700" b="1"/>
            </a:lvl5pPr>
            <a:lvl6pPr marL="2394383" indent="0">
              <a:buNone/>
              <a:defRPr sz="1700" b="1"/>
            </a:lvl6pPr>
            <a:lvl7pPr marL="2873259" indent="0">
              <a:buNone/>
              <a:defRPr sz="1700" b="1"/>
            </a:lvl7pPr>
            <a:lvl8pPr marL="3352135" indent="0">
              <a:buNone/>
              <a:defRPr sz="1700" b="1"/>
            </a:lvl8pPr>
            <a:lvl9pPr marL="383101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5" cy="167851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10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2072927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877" indent="0">
              <a:buNone/>
              <a:defRPr sz="1300"/>
            </a:lvl2pPr>
            <a:lvl3pPr marL="957753" indent="0">
              <a:buNone/>
              <a:defRPr sz="1100"/>
            </a:lvl3pPr>
            <a:lvl4pPr marL="1436629" indent="0">
              <a:buNone/>
              <a:defRPr sz="1000"/>
            </a:lvl4pPr>
            <a:lvl5pPr marL="1915506" indent="0">
              <a:buNone/>
              <a:defRPr sz="1000"/>
            </a:lvl5pPr>
            <a:lvl6pPr marL="2394383" indent="0">
              <a:buNone/>
              <a:defRPr sz="1000"/>
            </a:lvl6pPr>
            <a:lvl7pPr marL="2873259" indent="0">
              <a:buNone/>
              <a:defRPr sz="1000"/>
            </a:lvl7pPr>
            <a:lvl8pPr marL="3352135" indent="0">
              <a:buNone/>
              <a:defRPr sz="1000"/>
            </a:lvl8pPr>
            <a:lvl9pPr marL="383101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877" indent="0">
              <a:buNone/>
              <a:defRPr sz="3000"/>
            </a:lvl2pPr>
            <a:lvl3pPr marL="957753" indent="0">
              <a:buNone/>
              <a:defRPr sz="2500"/>
            </a:lvl3pPr>
            <a:lvl4pPr marL="1436629" indent="0">
              <a:buNone/>
              <a:defRPr sz="2100"/>
            </a:lvl4pPr>
            <a:lvl5pPr marL="1915506" indent="0">
              <a:buNone/>
              <a:defRPr sz="2100"/>
            </a:lvl5pPr>
            <a:lvl6pPr marL="2394383" indent="0">
              <a:buNone/>
              <a:defRPr sz="2100"/>
            </a:lvl6pPr>
            <a:lvl7pPr marL="2873259" indent="0">
              <a:buNone/>
              <a:defRPr sz="2100"/>
            </a:lvl7pPr>
            <a:lvl8pPr marL="3352135" indent="0">
              <a:buNone/>
              <a:defRPr sz="2100"/>
            </a:lvl8pPr>
            <a:lvl9pPr marL="3831012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877" indent="0">
              <a:buNone/>
              <a:defRPr sz="1300"/>
            </a:lvl2pPr>
            <a:lvl3pPr marL="957753" indent="0">
              <a:buNone/>
              <a:defRPr sz="1100"/>
            </a:lvl3pPr>
            <a:lvl4pPr marL="1436629" indent="0">
              <a:buNone/>
              <a:defRPr sz="1000"/>
            </a:lvl4pPr>
            <a:lvl5pPr marL="1915506" indent="0">
              <a:buNone/>
              <a:defRPr sz="1000"/>
            </a:lvl5pPr>
            <a:lvl6pPr marL="2394383" indent="0">
              <a:buNone/>
              <a:defRPr sz="1000"/>
            </a:lvl6pPr>
            <a:lvl7pPr marL="2873259" indent="0">
              <a:buNone/>
              <a:defRPr sz="1000"/>
            </a:lvl7pPr>
            <a:lvl8pPr marL="3352135" indent="0">
              <a:buNone/>
              <a:defRPr sz="1000"/>
            </a:lvl8pPr>
            <a:lvl9pPr marL="383101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75" tIns="47887" rIns="95775" bIns="478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5"/>
            <a:ext cx="6172200" cy="6537502"/>
          </a:xfrm>
          <a:prstGeom prst="rect">
            <a:avLst/>
          </a:prstGeom>
        </p:spPr>
        <p:txBody>
          <a:bodyPr vert="horz" lIns="95775" tIns="47887" rIns="95775" bIns="478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5775" tIns="47887" rIns="95775" bIns="478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5775" tIns="47887" rIns="95775" bIns="478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5775" tIns="47887" rIns="95775" bIns="478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75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58" indent="-359158" algn="l" defTabSz="95775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175" indent="-299298" algn="l" defTabSz="95775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191" indent="-239439" algn="l" defTabSz="95775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067" indent="-239439" algn="l" defTabSz="95775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945" indent="-239439" algn="l" defTabSz="95775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820" indent="-239439" algn="l" defTabSz="95775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97" indent="-239439" algn="l" defTabSz="95775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574" indent="-239439" algn="l" defTabSz="95775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451" indent="-239439" algn="l" defTabSz="95775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77" algn="l" defTabSz="957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53" algn="l" defTabSz="957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29" algn="l" defTabSz="957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06" algn="l" defTabSz="957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83" algn="l" defTabSz="957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259" algn="l" defTabSz="957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135" algn="l" defTabSz="957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12" algn="l" defTabSz="957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mailto:povsk-yaroslavl@mil.ru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67315"/>
            <a:ext cx="6858000" cy="473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8" y="3738554"/>
            <a:ext cx="3107463" cy="205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75" tIns="22887" rIns="45775" bIns="2288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кандидатам</a:t>
            </a:r>
            <a:endParaRPr lang="ru-RU" sz="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поступающим на военную службу по контракту</a:t>
            </a:r>
            <a:endParaRPr lang="ru-RU" sz="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для заключения первого контракта от 18 до 40 лет, а для иностранных граждан от 18 до 30 лет;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судимости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следствием;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годности по состоянию здоровья А и Б;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образования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(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имеющие основное общее образование (9 классов) могут поступить на военную службу по контракту только на определенные воинские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должности)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профессионально-психологической пригодности: </a:t>
            </a: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 bmk="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минимальных требований по физической подготовке.</a:t>
            </a:r>
            <a:endParaRPr lang="ru-RU" sz="900" dirty="0" smtClean="0" bmk="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71876" y="3667116"/>
            <a:ext cx="3143272" cy="54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75" tIns="22887" rIns="45775" bIns="22887" numCol="1" anchor="ctr" anchorCtr="0" compatLnSpc="1">
            <a:prstTxWarp prst="textNoShape">
              <a:avLst/>
            </a:prstTxWarp>
            <a:spAutoFit/>
          </a:bodyPr>
          <a:lstStyle/>
          <a:p>
            <a:pPr indent="224901" algn="ctr" defTabSz="457749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Социальные гарантии военнослужащего по контракту</a:t>
            </a:r>
            <a:endParaRPr lang="ru-RU" sz="9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4901" algn="just" defTabSz="457749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Служба по контракту в ВС РФ предусматривает достойную заработную плату от 20 до 50 тысяч рублей при заключении первого контракта и полный социальный пакет военнослужащего контрактника, в частности: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-обеспечение  жилой площадью по нормам и в порядке, предусмотренными законами или иными нормативными правовыми  актами  Российской Федерации;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-ежемесячные (25% от оклада) и ежегодные дополнительные  денежные выплаты;</a:t>
            </a: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-процентная надбавка за квалификационный уровень физической подготовленности до 100%;</a:t>
            </a: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-процентная надбавка за работу со сведениями, составляющими государственную тайну до 25% и надбавка за стаж работы в структурный подразделениях по защите государственной тайны до 20%;</a:t>
            </a: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 призыве из запаса, выплачивается подъемное пособие;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-ежегодный основной отпуск не менее 30 суток;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-благоприятные  жилищно-бытовые условия для нормального проживания, культурного досуга и отдыха;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 отсутствии жилого фонда выплачивается компенсация за поднаем жилья по установленным законодательством РФ нормам;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-обеспечение вещевым имуществом;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-бесплатное медицинское обеспечение;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-оплата проезда военнослужащих и членов их семей к новому месту службы (в отдаленных гарнизонах);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-дополнительные денежные выплаты за выполнение боевых задач и задач боевой подготовки в особых (полевых) условиях;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-предоставление права на внеконкурсное поступление в ВУЗы и получение бесплатного  высшего  или среднего специального образования  после 3- </a:t>
            </a:r>
            <a:r>
              <a:rPr lang="ru-RU" sz="9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 военной службы;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224901" algn="just" defTabSz="457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-после 20 лет военной службы гарантировано получение пенсии.</a:t>
            </a: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8" y="6024570"/>
            <a:ext cx="3071651" cy="2539211"/>
          </a:xfrm>
          <a:prstGeom prst="rect">
            <a:avLst/>
          </a:prstGeom>
          <a:noFill/>
        </p:spPr>
        <p:txBody>
          <a:bodyPr wrap="square" lIns="45775" tIns="22887" rIns="45775" bIns="22887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воинских частей, комплектуемых </a:t>
            </a:r>
          </a:p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военнослужащими по контракту в Западном военном округе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Сухопутные войска (СВ):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г. Калининград, г. Гвардейск, г. Черняховск, г. Гусев, п. Хотилово и г. Ржев Тверской области, г.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Клинцы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и г. Почеп Брянской области, г. Валуйки Белгородской области и другие;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-Воздушно десантные войска (ВДВ): г. Кострома, г. Иваново, г. Псков, г. Тула, г. Рязань.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-Ракетные войска стратегического назначения (РВСН): г. Переславль-Залесский, г. Тейково Ивановской области, г. Бологое Тверской области.</a:t>
            </a:r>
          </a:p>
          <a:p>
            <a:pPr>
              <a:buFontTx/>
              <a:buChar char="-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Военно-морской флот (ВМФ): п. Бурмакино Ярославской область, г. Рыбинск, г. Полярный, г. Североморск, г. Балтийск и другие.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Воздушно-космические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силы: п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Селифонтово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Ярославской области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1" descr="Z:\П А Т Р И О Т (!)\ФОРУМ\Армия-2015\Агит автобус\Оформление (окончательное)\02_06_2015\макеты\fla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51" l="0" r="100000">
                        <a14:foregroundMark x1="35374" y1="39562" x2="35374" y2="39562"/>
                        <a14:foregroundMark x1="36507" y1="41355" x2="36507" y2="41355"/>
                        <a14:foregroundMark x1="60374" y1="21026" x2="60374" y2="21026"/>
                        <a14:foregroundMark x1="70094" y1="27354" x2="70094" y2="27354"/>
                        <a14:foregroundMark x1="74906" y1="36373" x2="74906" y2="36373"/>
                        <a14:foregroundMark x1="72640" y1="29148" x2="72640" y2="29148"/>
                        <a14:foregroundMark x1="78212" y1="41355" x2="78212" y2="41355"/>
                        <a14:foregroundMark x1="76601" y1="39562" x2="76601" y2="39562"/>
                        <a14:foregroundMark x1="76694" y1="39562" x2="76694" y2="39562"/>
                        <a14:foregroundMark x1="80946" y1="48132" x2="80946" y2="48132"/>
                        <a14:foregroundMark x1="83586" y1="53563" x2="83586" y2="53563"/>
                        <a14:foregroundMark x1="79335" y1="48132" x2="79335" y2="48132"/>
                        <a14:foregroundMark x1="86320" y1="59890" x2="86320" y2="59890"/>
                        <a14:foregroundMark x1="89532" y1="64425" x2="89532" y2="64425"/>
                        <a14:foregroundMark x1="31040" y1="34579" x2="31040" y2="34579"/>
                        <a14:foregroundMark x1="26985" y1="33234" x2="26985" y2="33234"/>
                        <a14:foregroundMark x1="22453" y1="29596" x2="22453" y2="29596"/>
                        <a14:foregroundMark x1="17734" y1="30942" x2="17734" y2="30942"/>
                        <a14:foregroundMark x1="19906" y1="29148" x2="19906" y2="29148"/>
                        <a14:foregroundMark x1="87921" y1="62581" x2="87921" y2="62581"/>
                        <a14:foregroundMark x1="91788" y1="67564" x2="91788" y2="67564"/>
                        <a14:foregroundMark x1="94626" y1="71201" x2="94626" y2="71201"/>
                        <a14:foregroundMark x1="93493" y1="68959" x2="93493" y2="68959"/>
                        <a14:foregroundMark x1="96133" y1="71649" x2="96133" y2="71649"/>
                        <a14:foregroundMark x1="97640" y1="72098" x2="97640" y2="72098"/>
                        <a14:foregroundMark x1="96985" y1="71649" x2="96985" y2="71649"/>
                        <a14:foregroundMark x1="21320" y1="29148" x2="21320" y2="29148"/>
                        <a14:foregroundMark x1="18586" y1="29148" x2="18586" y2="29148"/>
                        <a14:foregroundMark x1="16985" y1="30045" x2="16985" y2="30045"/>
                        <a14:foregroundMark x1="13680" y1="30045" x2="13680" y2="30045"/>
                        <a14:foregroundMark x1="15561" y1="28251" x2="15561" y2="28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6508"/>
          <a:stretch/>
        </p:blipFill>
        <p:spPr bwMode="auto">
          <a:xfrm rot="21103929">
            <a:off x="45873" y="541908"/>
            <a:ext cx="5292828" cy="102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99392" y="1"/>
            <a:ext cx="6957392" cy="3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75" tIns="22887" rIns="45775" bIns="22887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ВООРУЖЕННЫЕ СИЛЫ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523976"/>
            <a:ext cx="5072074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ВОЕННАЯ СЛУЖБА ПО КОНТРАКТУ - ТВОЙ САМОСТОЯТЕЛЬНЫЙ ВЫБОР ГОСУДАРСТВЕННОЙ СЛУЖБЫ</a:t>
            </a: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ДОСТОЙНОЙ ОПЛАТОЙ ДЕНЕЖНОГО ДОВОЛЬСТВИЯ</a:t>
            </a: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ЖИЛИЩНОГО ОБЕСПЕЧЕНИЯ И</a:t>
            </a: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ПРЕДОСТАВЛЕНИЯ РАСШИРЕННОГО ПАКЕТА СОЦИАЛЬНЫХ ЛЬГОТ И ГАРАНТИЙ.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714356" y="9024965"/>
            <a:ext cx="5214974" cy="716683"/>
          </a:xfrm>
          <a:prstGeom prst="round2Diag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75" tIns="22887" rIns="45775" bIns="22887"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подробной информацией обращаться в Пункт отбора на военную службу по контракту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Ярославской области</a:t>
            </a:r>
            <a:endParaRPr lang="ru-RU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150047, г. Ярославль, ул. Добрынина, 31 тел. 8 (4852)-73-91-05.</a:t>
            </a:r>
            <a:endParaRPr lang="ru-RU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povsk</a:t>
            </a:r>
            <a:r>
              <a:rPr lang="ru-RU" sz="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y</a:t>
            </a:r>
            <a:r>
              <a:rPr lang="ru-RU" sz="9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</a:t>
            </a:r>
            <a:r>
              <a:rPr lang="en-US" sz="9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roslavl</a:t>
            </a:r>
            <a:r>
              <a:rPr lang="ru-RU" sz="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mil</a:t>
            </a:r>
            <a:r>
              <a:rPr lang="ru-RU" sz="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9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МО РФ </a:t>
            </a:r>
            <a:r>
              <a:rPr lang="en-US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</a:t>
            </a:r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2881297"/>
            <a:ext cx="1000132" cy="80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50" y="2886074"/>
            <a:ext cx="1000132" cy="78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2" y="2881298"/>
            <a:ext cx="936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6" y="2881298"/>
            <a:ext cx="936000" cy="8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40" y="2881298"/>
            <a:ext cx="936000" cy="792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4286256" y="309530"/>
            <a:ext cx="2571745" cy="2643206"/>
            <a:chOff x="3108456" y="0"/>
            <a:chExt cx="2927088" cy="3467819"/>
          </a:xfrm>
        </p:grpSpPr>
        <p:pic>
          <p:nvPicPr>
            <p:cNvPr id="14" name="Picture 2" descr="Z:\П А Т Р И О Т (!)\ФОРУМ\Армия-2015\Агит автобус\Оформление (окончательное)\02_06_2015\макеты\zvezda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6741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86" b="32578"/>
            <a:stretch/>
          </p:blipFill>
          <p:spPr bwMode="auto">
            <a:xfrm>
              <a:off x="3108456" y="1526875"/>
              <a:ext cx="2927088" cy="1940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Z:\П А Т Р И О Т (!)\ФОРУМ\Армия-2015\Агит автобус\Оформление (окончательное)\02_06_2015\макеты\zvezda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2968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71" b="70314"/>
            <a:stretch/>
          </p:blipFill>
          <p:spPr bwMode="auto">
            <a:xfrm>
              <a:off x="3157080" y="0"/>
              <a:ext cx="2608891" cy="152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465</TotalTime>
  <Words>559</Words>
  <Application>Microsoft Office PowerPoint</Application>
  <PresentationFormat>Лист A4 (210x297 мм)</PresentationFormat>
  <Paragraphs>41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ОИТ_Samsung</dc:creator>
  <cp:lastModifiedBy>ОИТ_Samsung</cp:lastModifiedBy>
  <cp:revision>56</cp:revision>
  <dcterms:modified xsi:type="dcterms:W3CDTF">2018-02-16T05:54:16Z</dcterms:modified>
</cp:coreProperties>
</file>